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58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69" r:id="rId28"/>
    <p:sldId id="283" r:id="rId29"/>
    <p:sldId id="285" r:id="rId30"/>
    <p:sldId id="286" r:id="rId31"/>
    <p:sldId id="287" r:id="rId32"/>
    <p:sldId id="288" r:id="rId33"/>
    <p:sldId id="289" r:id="rId34"/>
    <p:sldId id="294" r:id="rId35"/>
    <p:sldId id="290" r:id="rId36"/>
    <p:sldId id="291" r:id="rId37"/>
    <p:sldId id="292" r:id="rId38"/>
    <p:sldId id="293" r:id="rId39"/>
    <p:sldId id="295" r:id="rId40"/>
    <p:sldId id="297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5"/>
    <p:restoredTop sz="94681"/>
  </p:normalViewPr>
  <p:slideViewPr>
    <p:cSldViewPr snapToGrid="0" snapToObjects="1">
      <p:cViewPr varScale="1">
        <p:scale>
          <a:sx n="87" d="100"/>
          <a:sy n="87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5F08-3CF5-E945-9B19-76E424EE5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70A7D-EC75-B345-8F39-9B62B65E0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CABCA-2113-6F4B-9290-838FE674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42F76-E5B7-554C-9326-DA1242BC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38781-C0C3-4843-8A66-056922D6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6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0F78-C103-5B4D-A84A-989964AF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87DEC-5BFF-C242-9087-001C5209B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4183-AD2C-F34F-84A0-20B009A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8C428-1FF3-CF4A-A856-0E4D1F4A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F4A66-3179-1D4D-914E-0C248D17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3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D17E9C-916A-564B-8A0A-59CD2AB52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1CAEF-1354-5E40-8F6C-6DE0B7C2B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C7C3-C6D9-6748-878C-C4BBB5022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3D596-3447-C045-B083-CB335F8E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AE832-492A-534B-AE01-C51ED83A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09E7-C12A-7B4A-941F-789F6525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76BC-A0FC-6A4C-93AB-31A19374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E6221-1C3D-9841-A9E7-7E9D7C01C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762E-0202-1F4B-B1B4-0CA437F94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356D8-19AB-9941-8350-027AC381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8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70C2-9E88-9D4D-878E-902D47FD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D7D1-B042-DD41-96D2-6D256B311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B915-ACC4-4842-8C04-025A17B7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E5D6B-FDBA-C844-A625-F9BBA153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154A3-5210-FF4C-9D98-43AC7C6F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53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F269-B29F-9D4C-851E-8EDFD6CA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5A6D-3B20-0F45-8549-97754E70DF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5809C-2854-CA42-9A0E-2FC7E1CC4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6E5C8-5316-674A-8F37-51D85AB4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948B8-D615-DB47-87B9-F683A29D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BF268-34DB-6C44-AD40-F04096B7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5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77CE-4E15-294F-8EE1-1C0AF77E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ECF2A-F60D-7446-8D81-8893B299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FCCAF-739A-654D-82B4-673EB0370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AA1BAD-D5D6-CA44-8926-DC5D8FDBF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BAA91-F44A-D640-8410-B5679FC41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FFFC9-549A-DA47-A695-57D906D1C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69FDC-4158-B44E-93F0-DE56378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2467D2-6CAA-9445-B971-2B7A3F5B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8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0347-4497-1647-9436-83E59BE1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71F8D-DDAF-7D43-8A10-BDD6B43E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B94D1-823A-584E-B87B-70E68EC3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C4972-3243-2846-B886-85A1149A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2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F0EFA-3FB2-AD4A-9500-F35F6374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706AA-7720-7741-8445-F27CB832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05FDA-9D61-8949-B56C-10F5F5E0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25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2C44-93EB-754C-90DB-709AFADB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C7A68-A7FA-A845-982D-5B12F1CDC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43924-45C0-864A-BAFD-58EB7AFA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954DE-ED4F-844D-B377-5665E537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2EB76-AC34-B849-BD49-624EB5D8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22916-739C-384D-A58A-BDD381AD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4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B3A3-5FA4-B24D-A46C-F79E0FB1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715CE-D721-3A4A-B660-76EB80DFB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99BD3-3CEF-F04C-8C67-C4F8757CA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5834-E58F-E046-84B7-B2C1EF272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6F34C-3210-C14B-A5FA-0147B9145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0CE7CD-D58F-8841-989A-44802E5AA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1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46397-988E-9B43-BD4F-7994161C8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7732F-005A-5E44-9A6B-4AD521F29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FFDB-DD8F-6742-8A01-C67CE9822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AA1C4-1EAA-C54C-B64C-B92EFF5D823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1E471-2D6D-B34B-A1DB-8E5188887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805FD-8D78-E348-B2BC-8505C8F04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F28E5-38B8-7A41-B47C-16A625522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6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ACBA-D492-BE4A-881B-57806B459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5BF5C-6FE4-A042-9A59-1A0A9B8B2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Annie Ross</a:t>
            </a:r>
          </a:p>
        </p:txBody>
      </p:sp>
    </p:spTree>
    <p:extLst>
      <p:ext uri="{BB962C8B-B14F-4D97-AF65-F5344CB8AC3E}">
        <p14:creationId xmlns:p14="http://schemas.microsoft.com/office/powerpoint/2010/main" val="1129659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5D2B-BC44-2D4D-B5D5-45892BA6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Magnitude Number of Peaks vs Max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E86CD-60C6-204F-A718-55FAFFEC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9" y="2236429"/>
            <a:ext cx="10835421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8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10CA-0579-4946-8FE5-EF927977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Num Peaks vs Z Num Peaks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7C705-2AC7-3B48-A6A6-0701AD57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236839"/>
            <a:ext cx="11811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5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37F7-ADBE-EA40-9F49-595CC504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X, Y, and Z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A4934-6F2D-974E-9C88-159EB484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33" y="943000"/>
            <a:ext cx="9391351" cy="57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F6C1-A42A-2242-B824-269067CC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75446-DF88-2349-8C8B-928F56D3F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01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0F51-3A20-834A-B11A-29D2C444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Jon’s Gestures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6D927-CF0E-7340-8D5C-5C1C5AD2F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/>
              <a:t>SVM,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3/5 (60.0%)</a:t>
            </a:r>
          </a:p>
          <a:p>
            <a:pPr marL="0" indent="0">
              <a:buNone/>
            </a:pPr>
            <a:r>
              <a:rPr lang="en-US" dirty="0"/>
              <a:t>Baseball Throw: 2/5 (40.0%)</a:t>
            </a:r>
          </a:p>
          <a:p>
            <a:pPr marL="0" indent="0">
              <a:buNone/>
            </a:pPr>
            <a:r>
              <a:rPr lang="en-US" dirty="0"/>
              <a:t>Bunny Hops: 3/5 (60.0%)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3/5 (60.0%)</a:t>
            </a:r>
          </a:p>
          <a:p>
            <a:pPr marL="0" indent="0">
              <a:buNone/>
            </a:pPr>
            <a:r>
              <a:rPr lang="en-US" dirty="0"/>
              <a:t>Midair Clockwise 'O': 3/5 (60.0%)</a:t>
            </a:r>
          </a:p>
          <a:p>
            <a:pPr marL="0" indent="0">
              <a:buNone/>
            </a:pPr>
            <a:r>
              <a:rPr lang="en-US" dirty="0"/>
              <a:t>Midair Counter-clockwise 'O': 4/5 (80.0%)</a:t>
            </a:r>
          </a:p>
          <a:p>
            <a:pPr marL="0" indent="0">
              <a:buNone/>
            </a:pPr>
            <a:r>
              <a:rPr lang="en-US" dirty="0"/>
              <a:t>Midair Zorro 'Z': 4/5 (80.0%)</a:t>
            </a:r>
          </a:p>
          <a:p>
            <a:pPr marL="0" indent="0">
              <a:buNone/>
            </a:pPr>
            <a:r>
              <a:rPr lang="en-US" dirty="0"/>
              <a:t>Shake: 3/5 (60.0%)</a:t>
            </a:r>
          </a:p>
          <a:p>
            <a:pPr marL="0" indent="0">
              <a:buNone/>
            </a:pPr>
            <a:r>
              <a:rPr lang="en-US" dirty="0"/>
              <a:t>Underhand Bowling: 3/5 (60.0%)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67.27%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1021596"/>
            <a:ext cx="320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mean mag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FC3D9-2D4D-4547-BF4C-CC3C5963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35" y="-117987"/>
            <a:ext cx="6435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0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/>
              <a:t>SVM,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3/5 (60.0%)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3/5 (60.0%)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4/5 (80.0%)</a:t>
            </a:r>
          </a:p>
          <a:p>
            <a:pPr marL="0" indent="0">
              <a:buNone/>
            </a:pPr>
            <a:r>
              <a:rPr lang="en-US" dirty="0"/>
              <a:t>Shake: 3/5 (60.0%)</a:t>
            </a:r>
          </a:p>
          <a:p>
            <a:pPr marL="0" indent="0">
              <a:buNone/>
            </a:pPr>
            <a:r>
              <a:rPr lang="en-US" dirty="0"/>
              <a:t>Underhand Bowling: 4/5 (80.0%)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80.00%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07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mean mag, mag std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A3943-DC35-2749-AC57-82662A13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71" y="412954"/>
            <a:ext cx="6065878" cy="629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6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/>
              <a:t>SVM,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5/5 (100.0%)</a:t>
            </a:r>
          </a:p>
          <a:p>
            <a:pPr marL="0" indent="0">
              <a:buNone/>
            </a:pPr>
            <a:r>
              <a:rPr lang="en-US" dirty="0"/>
              <a:t>Baseball Throw: 4/5 (80.0%)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4/5 (80.0%)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5/5 (100.0%)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92.73%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A86B3-A4C8-AB4E-B455-68C30745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86" y="662781"/>
            <a:ext cx="597382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5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n=5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1/5 (20.0%)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3/5 (60.0%)</a:t>
            </a:r>
          </a:p>
          <a:p>
            <a:pPr marL="0" indent="0">
              <a:buNone/>
            </a:pPr>
            <a:r>
              <a:rPr lang="en-US" dirty="0"/>
              <a:t>Midair Clockwise 'O': 2/5 (40.0%)</a:t>
            </a:r>
          </a:p>
          <a:p>
            <a:pPr marL="0" indent="0">
              <a:buNone/>
            </a:pPr>
            <a:r>
              <a:rPr lang="en-US" dirty="0"/>
              <a:t>Midair Counter-clockwise 'O': 4/5 (80.0%)</a:t>
            </a:r>
          </a:p>
          <a:p>
            <a:pPr marL="0" indent="0">
              <a:buNone/>
            </a:pPr>
            <a:r>
              <a:rPr lang="en-US" dirty="0"/>
              <a:t>Midair Zorro 'Z': 3/5 (60.0%)</a:t>
            </a:r>
          </a:p>
          <a:p>
            <a:pPr marL="0" indent="0">
              <a:buNone/>
            </a:pPr>
            <a:r>
              <a:rPr lang="en-US" dirty="0"/>
              <a:t>Shake: 3/5 (60.0%)</a:t>
            </a:r>
          </a:p>
          <a:p>
            <a:pPr marL="0" indent="0">
              <a:buNone/>
            </a:pPr>
            <a:r>
              <a:rPr lang="en-US" dirty="0"/>
              <a:t>Underhand Bowling: 4/5 (80.0%)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69.09%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07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mean mag, mag std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82468-4D6C-6E48-B7B2-6C55588AD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560" y="678294"/>
            <a:ext cx="5437239" cy="55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n=5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3/5 (60.0%)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5/5 (100.0%)</a:t>
            </a:r>
          </a:p>
          <a:p>
            <a:pPr marL="0" indent="0">
              <a:buNone/>
            </a:pPr>
            <a:r>
              <a:rPr lang="en-US" dirty="0"/>
              <a:t>Midair Clockwise 'O': 3/5 (60.0%)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5/5 (100.0%)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89.09%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C5613-322E-634B-BF8D-7EBA25D5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88" y="361335"/>
            <a:ext cx="6062783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441A-5E0C-DC4C-BD6E-855A816B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F22D8-9731-4B4B-B6C1-DB45C2A1D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7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n=3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3/5 (60.0%)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5/5 (100.0%)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5/5 (100.0%)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90.91%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17213-FFF9-F54F-A949-F2403DAD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820" y="662781"/>
            <a:ext cx="5566570" cy="55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0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DecisionTreeClassifier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2/5 (40.0%)</a:t>
            </a:r>
          </a:p>
          <a:p>
            <a:pPr marL="0" indent="0">
              <a:buNone/>
            </a:pPr>
            <a:r>
              <a:rPr lang="en-US" dirty="0"/>
              <a:t>Baseball Throw: 3/5 (60.0%)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3/5 (60.0%)</a:t>
            </a:r>
          </a:p>
          <a:p>
            <a:pPr marL="0" indent="0">
              <a:buNone/>
            </a:pPr>
            <a:r>
              <a:rPr lang="en-US" dirty="0"/>
              <a:t>Midair Counter-clockwise 'O': 4/5 (80.0%)</a:t>
            </a:r>
          </a:p>
          <a:p>
            <a:pPr marL="0" indent="0">
              <a:buNone/>
            </a:pPr>
            <a:r>
              <a:rPr lang="en-US" dirty="0"/>
              <a:t>Midair Zorro 'Z': 4/5 (80.0%)</a:t>
            </a:r>
          </a:p>
          <a:p>
            <a:pPr marL="0" indent="0">
              <a:buNone/>
            </a:pPr>
            <a:r>
              <a:rPr lang="en-US" dirty="0"/>
              <a:t>Shake: 4/5 (80.0%)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78.18%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FC155-BC6F-C242-9A3D-D5EC3A70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18" y="471948"/>
            <a:ext cx="5874210" cy="591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4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MLPClassifier</a:t>
            </a:r>
            <a:r>
              <a:rPr lang="en-US" dirty="0"/>
              <a:t>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5/5 (100.0%)</a:t>
            </a:r>
          </a:p>
          <a:p>
            <a:pPr marL="0" indent="0">
              <a:buNone/>
            </a:pPr>
            <a:r>
              <a:rPr lang="en-US" dirty="0"/>
              <a:t>Baseball Throw: 4/5 (80.0%)</a:t>
            </a:r>
          </a:p>
          <a:p>
            <a:pPr marL="0" indent="0">
              <a:buNone/>
            </a:pPr>
            <a:r>
              <a:rPr lang="en-US" dirty="0"/>
              <a:t>Bunny Hops: 5/5 (100.0%)</a:t>
            </a:r>
          </a:p>
          <a:p>
            <a:pPr marL="0" indent="0">
              <a:buNone/>
            </a:pPr>
            <a:r>
              <a:rPr lang="en-US" dirty="0"/>
              <a:t>Forehand Tennis: 4/5 (80.0%)</a:t>
            </a:r>
          </a:p>
          <a:p>
            <a:pPr marL="0" indent="0">
              <a:buNone/>
            </a:pPr>
            <a:r>
              <a:rPr lang="en-US" dirty="0"/>
              <a:t>Midair 'S': 5/5 (100.0%)</a:t>
            </a:r>
          </a:p>
          <a:p>
            <a:pPr marL="0" indent="0">
              <a:buNone/>
            </a:pPr>
            <a:r>
              <a:rPr lang="en-US" dirty="0"/>
              <a:t>Midair Clockwise 'O': 5/5 (100.0%)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5/5 (100.0%)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96.36%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5A766-8349-664D-8723-E7C9B91D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78" y="478115"/>
            <a:ext cx="5932138" cy="59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73D6-8BE0-9948-B182-1DAF4093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Annie’s Gestures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9C2F8-C418-1D4C-B283-47575BC45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8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MLPClassifier</a:t>
            </a:r>
            <a:r>
              <a:rPr lang="en-US" dirty="0"/>
              <a:t>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5/5 (100.0%)</a:t>
            </a:r>
          </a:p>
          <a:p>
            <a:pPr marL="0" indent="0">
              <a:buNone/>
            </a:pPr>
            <a:r>
              <a:rPr lang="en-US" dirty="0"/>
              <a:t>Custom: 5/5 (100.0%)</a:t>
            </a:r>
          </a:p>
          <a:p>
            <a:pPr marL="0" indent="0">
              <a:buNone/>
            </a:pPr>
            <a:r>
              <a:rPr lang="en-US" dirty="0"/>
              <a:t>Forehand Tennis: 5/5 (100.0%)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5/5 (100.0%)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4/5 (80.0%)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4/5 (80.0%)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92.73%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855F0-F78A-1F4F-89B6-F9891F88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21" y="333144"/>
            <a:ext cx="6013908" cy="61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3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n=3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5/5 (100.0%)</a:t>
            </a:r>
          </a:p>
          <a:p>
            <a:pPr marL="0" indent="0">
              <a:buNone/>
            </a:pPr>
            <a:r>
              <a:rPr lang="en-US" dirty="0"/>
              <a:t>Custom: 5/5 (100.0%)</a:t>
            </a:r>
          </a:p>
          <a:p>
            <a:pPr marL="0" indent="0">
              <a:buNone/>
            </a:pPr>
            <a:r>
              <a:rPr lang="en-US" dirty="0"/>
              <a:t>Forehand Tennis: 5/5 (100.0%)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4/5 (80.0%)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3/5 (60.0%)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90.91%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37D24-876D-F84A-AB8E-6155A12E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2058"/>
            <a:ext cx="5548088" cy="56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2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n=5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4/5 (80.0%)</a:t>
            </a:r>
          </a:p>
          <a:p>
            <a:pPr marL="0" indent="0">
              <a:buNone/>
            </a:pPr>
            <a:r>
              <a:rPr lang="en-US" dirty="0"/>
              <a:t>Baseball Throw: 5/5 (100.0%)</a:t>
            </a:r>
          </a:p>
          <a:p>
            <a:pPr marL="0" indent="0">
              <a:buNone/>
            </a:pPr>
            <a:r>
              <a:rPr lang="en-US" dirty="0"/>
              <a:t>Custom: 5/5 (100.0%)</a:t>
            </a:r>
          </a:p>
          <a:p>
            <a:pPr marL="0" indent="0">
              <a:buNone/>
            </a:pPr>
            <a:r>
              <a:rPr lang="en-US" dirty="0"/>
              <a:t>Forehand Tennis: 5/5 (100.0%)</a:t>
            </a:r>
          </a:p>
          <a:p>
            <a:pPr marL="0" indent="0">
              <a:buNone/>
            </a:pPr>
            <a:r>
              <a:rPr lang="en-US" dirty="0"/>
              <a:t>Midair 'S': 4/5 (80.0%)</a:t>
            </a:r>
          </a:p>
          <a:p>
            <a:pPr marL="0" indent="0">
              <a:buNone/>
            </a:pPr>
            <a:r>
              <a:rPr lang="en-US" dirty="0"/>
              <a:t>Midair Clockwise 'O': 4/5 (80.0%)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2/5 (40.0%)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89.09%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A86F9-7C6F-9F45-B2F9-8FAB96D48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08" y="737418"/>
            <a:ext cx="5681958" cy="58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2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7A7AE-70FA-774A-A12B-CE055F19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6001E-9CE5-B446-A66E-F74AA0FAF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MLPClassifier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98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D9BD-32A9-F44B-AB5E-0472B4F3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on all of Jon’s </a:t>
            </a:r>
            <a:br>
              <a:rPr lang="en-US" dirty="0"/>
            </a:br>
            <a:r>
              <a:rPr lang="en-US" dirty="0"/>
              <a:t>Test on 1 fold of Annie’s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1D9B-6B08-684F-900F-28BA29805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49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MLPClassifier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0/5 (0.0%)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0/5 (0.0%)</a:t>
            </a:r>
          </a:p>
          <a:p>
            <a:pPr marL="0" indent="0">
              <a:buNone/>
            </a:pPr>
            <a:r>
              <a:rPr lang="en-US" dirty="0"/>
              <a:t>Underhand Bowling: 0/5 (0.0%)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9.09%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A7C0A-C720-E641-AE69-5AFFEDC0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971" y="549709"/>
            <a:ext cx="5590087" cy="575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7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F0E5-86AC-3E4A-AFD1-71E1BA13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A280-B663-3342-BA98-389A0CDE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Jon’s Gestures</a:t>
            </a:r>
          </a:p>
        </p:txBody>
      </p:sp>
    </p:spTree>
    <p:extLst>
      <p:ext uri="{BB962C8B-B14F-4D97-AF65-F5344CB8AC3E}">
        <p14:creationId xmlns:p14="http://schemas.microsoft.com/office/powerpoint/2010/main" val="3738882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/>
              <a:t>SVM,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0/5 (0.0%)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0/5 (0.0%)</a:t>
            </a:r>
          </a:p>
          <a:p>
            <a:pPr marL="0" indent="0">
              <a:buNone/>
            </a:pPr>
            <a:r>
              <a:rPr lang="en-US" dirty="0"/>
              <a:t>Underhand Bowling: 4/5 (80.0%)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16.36%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86297-5938-E84F-A28D-04AE6F9C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329" y="250722"/>
            <a:ext cx="6301757" cy="635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2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k=5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2/5 (40.0%)</a:t>
            </a:r>
          </a:p>
          <a:p>
            <a:pPr marL="0" indent="0">
              <a:buNone/>
            </a:pPr>
            <a:r>
              <a:rPr lang="en-US" dirty="0"/>
              <a:t>Midair Zorro 'Z': 1/5 (20.0%)</a:t>
            </a:r>
          </a:p>
          <a:p>
            <a:pPr marL="0" indent="0">
              <a:buNone/>
            </a:pPr>
            <a:r>
              <a:rPr lang="en-US" dirty="0"/>
              <a:t>Shake: 0/5 (0.0%)</a:t>
            </a:r>
          </a:p>
          <a:p>
            <a:pPr marL="0" indent="0">
              <a:buNone/>
            </a:pPr>
            <a:r>
              <a:rPr lang="en-US" dirty="0"/>
              <a:t>Underhand Bowling: 0/5 (0.0%)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14.55%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349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z range,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4CBB7-A040-B241-AAB8-CE1E82E76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168" y="811160"/>
            <a:ext cx="5678204" cy="57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35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k=3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1/5 (20.0%)</a:t>
            </a:r>
          </a:p>
          <a:p>
            <a:pPr marL="0" indent="0">
              <a:buNone/>
            </a:pPr>
            <a:r>
              <a:rPr lang="en-US" dirty="0"/>
              <a:t>Midair Counter-clockwise 'O': 5/5 (100.0%)</a:t>
            </a:r>
          </a:p>
          <a:p>
            <a:pPr marL="0" indent="0">
              <a:buNone/>
            </a:pPr>
            <a:r>
              <a:rPr lang="en-US" dirty="0"/>
              <a:t>Midair Zorro 'Z': 1/5 (20.0%)</a:t>
            </a:r>
          </a:p>
          <a:p>
            <a:pPr marL="0" indent="0">
              <a:buNone/>
            </a:pPr>
            <a:r>
              <a:rPr lang="en-US" dirty="0"/>
              <a:t>Shake: 0/5 (0.0%)</a:t>
            </a:r>
          </a:p>
          <a:p>
            <a:pPr marL="0" indent="0">
              <a:buNone/>
            </a:pPr>
            <a:r>
              <a:rPr lang="en-US" dirty="0"/>
              <a:t>Underhand Bowling: 0/5 (0.0%)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21.82%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349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z range,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3B553-117D-6E4F-B487-C3AC0D64B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29" y="328400"/>
            <a:ext cx="6180319" cy="62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4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D9BD-32A9-F44B-AB5E-0472B4F39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on all of Annie’s </a:t>
            </a:r>
            <a:br>
              <a:rPr lang="en-US" dirty="0"/>
            </a:br>
            <a:r>
              <a:rPr lang="en-US" dirty="0"/>
              <a:t>Test on 1 fold of Jon’s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01D9B-6B08-684F-900F-28BA29805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/>
              <a:t>SVM,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0/5 (0.0%)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5/5 (100.0%)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0/5 (0.0%)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0/5 (0.0%)</a:t>
            </a:r>
          </a:p>
          <a:p>
            <a:pPr marL="0" indent="0">
              <a:buNone/>
            </a:pPr>
            <a:r>
              <a:rPr lang="en-US" dirty="0"/>
              <a:t>Underhand Bowling: 0/5 (0.0%)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9.09%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4542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z range, mag range,</a:t>
            </a:r>
          </a:p>
          <a:p>
            <a:r>
              <a:rPr lang="en-US" dirty="0"/>
              <a:t>	mag mean, mag </a:t>
            </a:r>
            <a:r>
              <a:rPr lang="en-US" dirty="0" err="1"/>
              <a:t>sd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25291-EE34-4E41-83AC-6F19292E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14" y="956231"/>
            <a:ext cx="5376436" cy="55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0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k=3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1/5 (20.0%)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0/5 (0.0%)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4/5 (80.0%)</a:t>
            </a:r>
          </a:p>
          <a:p>
            <a:pPr marL="0" indent="0">
              <a:buNone/>
            </a:pPr>
            <a:r>
              <a:rPr lang="en-US" dirty="0"/>
              <a:t>Underhand Bowling: 1/5 (20.0%)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20.00%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349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z range,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EB0C2-126E-854F-A0BC-D195C3E05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1884"/>
            <a:ext cx="5498690" cy="557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62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k=5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1/5 (20.0%)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0/5 (0.0%)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4/5 (80.0%)</a:t>
            </a:r>
          </a:p>
          <a:p>
            <a:pPr marL="0" indent="0">
              <a:buNone/>
            </a:pPr>
            <a:r>
              <a:rPr lang="en-US" dirty="0"/>
              <a:t>Underhand Bowling: 0/5 (0.0%)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18.18%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349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z range,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64810-714F-5B45-BD84-EF35965D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2955"/>
            <a:ext cx="5889680" cy="60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7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 err="1"/>
              <a:t>KNeighborsClassifier</a:t>
            </a:r>
            <a:r>
              <a:rPr lang="en-US" dirty="0"/>
              <a:t>, k=5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1/5 (20.0%)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0/5 (0.0%)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29.09%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3862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mag range,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2E538-436A-2047-9F8B-81D0062F9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6231"/>
            <a:ext cx="5516611" cy="56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30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4349-0275-C548-BFF4-0D23F3F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9" y="0"/>
            <a:ext cx="10515600" cy="1325563"/>
          </a:xfrm>
        </p:spPr>
        <p:txBody>
          <a:bodyPr/>
          <a:lstStyle/>
          <a:p>
            <a:r>
              <a:rPr lang="en-US" dirty="0"/>
              <a:t>SVM,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FE472-BBB0-ED4D-92EC-1DB87A9BD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942" y="1840373"/>
            <a:ext cx="4323735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At Rest: 5/5 (100.0%)</a:t>
            </a:r>
          </a:p>
          <a:p>
            <a:pPr marL="0" indent="0">
              <a:buNone/>
            </a:pPr>
            <a:r>
              <a:rPr lang="en-US" dirty="0"/>
              <a:t>Backhand Tennis: 0/5 (0.0%)</a:t>
            </a:r>
          </a:p>
          <a:p>
            <a:pPr marL="0" indent="0">
              <a:buNone/>
            </a:pPr>
            <a:r>
              <a:rPr lang="en-US" dirty="0"/>
              <a:t>Baseball Throw: 0/5 (0.0%)</a:t>
            </a:r>
          </a:p>
          <a:p>
            <a:pPr marL="0" indent="0">
              <a:buNone/>
            </a:pPr>
            <a:r>
              <a:rPr lang="en-US" dirty="0"/>
              <a:t>Custom: 0/5 (0.0%)</a:t>
            </a:r>
          </a:p>
          <a:p>
            <a:pPr marL="0" indent="0">
              <a:buNone/>
            </a:pPr>
            <a:r>
              <a:rPr lang="en-US" dirty="0"/>
              <a:t>Forehand Tennis: 0/5 (0.0%)</a:t>
            </a:r>
          </a:p>
          <a:p>
            <a:pPr marL="0" indent="0">
              <a:buNone/>
            </a:pPr>
            <a:r>
              <a:rPr lang="en-US" dirty="0"/>
              <a:t>Midair 'S': 0/5 (0.0%)</a:t>
            </a:r>
          </a:p>
          <a:p>
            <a:pPr marL="0" indent="0">
              <a:buNone/>
            </a:pPr>
            <a:r>
              <a:rPr lang="en-US" dirty="0"/>
              <a:t>Midair Clockwise 'O': 0/5 (0.0%)</a:t>
            </a:r>
          </a:p>
          <a:p>
            <a:pPr marL="0" indent="0">
              <a:buNone/>
            </a:pPr>
            <a:r>
              <a:rPr lang="en-US" dirty="0"/>
              <a:t>Midair Counter-clockwise 'O': 0/5 (0.0%)</a:t>
            </a:r>
          </a:p>
          <a:p>
            <a:pPr marL="0" indent="0">
              <a:buNone/>
            </a:pPr>
            <a:r>
              <a:rPr lang="en-US" dirty="0"/>
              <a:t>Midair Zorro 'Z': 0/5 (0.0%)</a:t>
            </a:r>
          </a:p>
          <a:p>
            <a:pPr marL="0" indent="0">
              <a:buNone/>
            </a:pPr>
            <a:r>
              <a:rPr lang="en-US" dirty="0"/>
              <a:t>Shake: 5/5 (100.0%)</a:t>
            </a:r>
          </a:p>
          <a:p>
            <a:pPr marL="0" indent="0">
              <a:buNone/>
            </a:pPr>
            <a:r>
              <a:rPr lang="en-US" dirty="0"/>
              <a:t>Underhand Bowling: 5/5 (100.0%)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Total classifier accuracy 27.27%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12E4-D0FB-1E41-8EBB-7C25126AB82C}"/>
              </a:ext>
            </a:extLst>
          </p:cNvPr>
          <p:cNvSpPr txBox="1"/>
          <p:nvPr/>
        </p:nvSpPr>
        <p:spPr>
          <a:xfrm>
            <a:off x="115529" y="956231"/>
            <a:ext cx="3862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x range, y range, mag range,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81232-089E-784E-983A-348E7FEE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6231"/>
            <a:ext cx="5600139" cy="551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6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B934-23CD-0944-812D-AA7755C67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AB2B0-434E-AE43-A3BB-6ED056E3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appears using the full set of features that were successful for within person classification did not generalize well, suggesting the features overfit to individual people’s performance</a:t>
            </a:r>
          </a:p>
          <a:p>
            <a:r>
              <a:rPr lang="en-US" dirty="0"/>
              <a:t>Training with more people’s data may help generalize as it would capture more variation versus using a single person’s data to train and a single person’s to test. Adding spread and variation to training sets would give a wider range of gestures to capture</a:t>
            </a:r>
          </a:p>
        </p:txBody>
      </p:sp>
    </p:spTree>
    <p:extLst>
      <p:ext uri="{BB962C8B-B14F-4D97-AF65-F5344CB8AC3E}">
        <p14:creationId xmlns:p14="http://schemas.microsoft.com/office/powerpoint/2010/main" val="165554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65E2-F8A7-C946-A374-162C5EB1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of Magnitude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83726-D6DE-6842-96D3-6F9D5E2E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63700"/>
            <a:ext cx="11430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73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6DED-45F0-B248-9AA3-C4C0D8AA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Training Sample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62A7D-A7EA-1147-B83E-54ECC0D58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35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2E0D2-30F0-6240-AC90-E29782F9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5" y="0"/>
            <a:ext cx="10515600" cy="1325563"/>
          </a:xfrm>
        </p:spPr>
        <p:txBody>
          <a:bodyPr/>
          <a:lstStyle/>
          <a:p>
            <a:r>
              <a:rPr lang="en-US" dirty="0"/>
              <a:t>Jon’s Gestures, </a:t>
            </a:r>
            <a:r>
              <a:rPr lang="en-US" dirty="0" err="1"/>
              <a:t>MLPClassifier</a:t>
            </a:r>
            <a:r>
              <a:rPr lang="en-US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EB87-34A4-8241-8640-787F11D0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8" y="2313243"/>
            <a:ext cx="4508500" cy="32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D29A5-EBBA-1248-BDE6-CB14B2AE203D}"/>
              </a:ext>
            </a:extLst>
          </p:cNvPr>
          <p:cNvSpPr txBox="1"/>
          <p:nvPr/>
        </p:nvSpPr>
        <p:spPr>
          <a:xfrm>
            <a:off x="425245" y="957691"/>
            <a:ext cx="4607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Features: </a:t>
            </a:r>
            <a:r>
              <a:rPr lang="en-US" dirty="0"/>
              <a:t>Mag range, x range, y range, z range, </a:t>
            </a:r>
            <a:br>
              <a:rPr lang="en-US" dirty="0"/>
            </a:br>
            <a:r>
              <a:rPr lang="en-US" dirty="0"/>
              <a:t>	mean mag, mag std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C5C896-E742-F449-970B-8474BBA80715}"/>
              </a:ext>
            </a:extLst>
          </p:cNvPr>
          <p:cNvSpPr txBox="1"/>
          <p:nvPr/>
        </p:nvSpPr>
        <p:spPr>
          <a:xfrm>
            <a:off x="6916993" y="2566219"/>
            <a:ext cx="4896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Overall, with increased size of training set, the accuracy improved, as anticipated.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7F770-EF55-A74D-9D4C-4E90837C6927}"/>
              </a:ext>
            </a:extLst>
          </p:cNvPr>
          <p:cNvSpPr txBox="1"/>
          <p:nvPr/>
        </p:nvSpPr>
        <p:spPr>
          <a:xfrm>
            <a:off x="1024808" y="6286364"/>
            <a:ext cx="6958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Note:</a:t>
            </a:r>
            <a:r>
              <a:rPr lang="en-US" sz="1200" dirty="0"/>
              <a:t> I realize the x-tick marks should be whole numbers but didn’t spend time figuring out the plot function</a:t>
            </a:r>
          </a:p>
        </p:txBody>
      </p:sp>
    </p:spTree>
    <p:extLst>
      <p:ext uri="{BB962C8B-B14F-4D97-AF65-F5344CB8AC3E}">
        <p14:creationId xmlns:p14="http://schemas.microsoft.com/office/powerpoint/2010/main" val="1149474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65E2-F8A7-C946-A374-162C5EB1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Mag # Of Crossing Mean Value </a:t>
            </a:r>
            <a:br>
              <a:rPr lang="en-US" sz="3200" dirty="0"/>
            </a:br>
            <a:r>
              <a:rPr lang="en-US" sz="3200" dirty="0"/>
              <a:t>since mag doesn’t have zero crossings, tried a mean crossing.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D94D3-B6FB-6441-AEFC-B95BD1A1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58" y="1681340"/>
            <a:ext cx="7287092" cy="2267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C0F263-5731-7642-A90D-B4EBF3BD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58" y="4133639"/>
            <a:ext cx="9086087" cy="2679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B80A64-0089-2A40-B034-D654BA974D08}"/>
              </a:ext>
            </a:extLst>
          </p:cNvPr>
          <p:cNvSpPr txBox="1"/>
          <p:nvPr/>
        </p:nvSpPr>
        <p:spPr>
          <a:xfrm>
            <a:off x="838200" y="3948973"/>
            <a:ext cx="227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at Rest removed </a:t>
            </a:r>
          </a:p>
        </p:txBody>
      </p:sp>
    </p:spTree>
    <p:extLst>
      <p:ext uri="{BB962C8B-B14F-4D97-AF65-F5344CB8AC3E}">
        <p14:creationId xmlns:p14="http://schemas.microsoft.com/office/powerpoint/2010/main" val="54896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65E2-F8A7-C946-A374-162C5EB1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0"/>
            <a:ext cx="8229600" cy="1267571"/>
          </a:xfrm>
        </p:spPr>
        <p:txBody>
          <a:bodyPr>
            <a:normAutofit/>
          </a:bodyPr>
          <a:lstStyle/>
          <a:p>
            <a:r>
              <a:rPr lang="en-US" dirty="0"/>
              <a:t>Range of Mag, Y, X, and 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9BBAB-96C9-004D-A2B1-F3E7848F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304179"/>
            <a:ext cx="5917983" cy="531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4F89B-1B78-AA4C-91B0-E18CC25F8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4720968"/>
            <a:ext cx="6191250" cy="18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00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21B6F-3C8C-EC4C-B7C6-E0B7A7FC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57FB5-3A31-2F45-88ED-7D1DDCAB9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Jon’s Gestures</a:t>
            </a:r>
          </a:p>
        </p:txBody>
      </p:sp>
    </p:spTree>
    <p:extLst>
      <p:ext uri="{BB962C8B-B14F-4D97-AF65-F5344CB8AC3E}">
        <p14:creationId xmlns:p14="http://schemas.microsoft.com/office/powerpoint/2010/main" val="1338791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7316-137B-B14C-BEEE-6440E305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Mag vs Max Mag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42490-CFD1-EC41-8288-51661038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3145"/>
            <a:ext cx="10537311" cy="32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3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6218-46BC-664B-8608-2B11A63FA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Magnitude Range vs Strongest Frequency Intensity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57B01-2B28-7E4C-B26A-418C02AC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866900"/>
            <a:ext cx="10655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16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2108</Words>
  <Application>Microsoft Macintosh PowerPoint</Application>
  <PresentationFormat>Widescreen</PresentationFormat>
  <Paragraphs>332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A4</vt:lpstr>
      <vt:lpstr>Exploring Features</vt:lpstr>
      <vt:lpstr>1D</vt:lpstr>
      <vt:lpstr>Max of Magnitude</vt:lpstr>
      <vt:lpstr>Mag # Of Crossing Mean Value  since mag doesn’t have zero crossings, tried a mean crossing. </vt:lpstr>
      <vt:lpstr>Range of Mag, Y, X, and Z</vt:lpstr>
      <vt:lpstr>2D</vt:lpstr>
      <vt:lpstr>Range of Mag vs Max Mag</vt:lpstr>
      <vt:lpstr>Magnitude Range vs Strongest Frequency Intensity</vt:lpstr>
      <vt:lpstr>Magnitude Number of Peaks vs Max</vt:lpstr>
      <vt:lpstr>X Num Peaks vs Z Num Peaks</vt:lpstr>
      <vt:lpstr>X, Y, and Z ranges</vt:lpstr>
      <vt:lpstr>Applying Models</vt:lpstr>
      <vt:lpstr>Jon’s Gestures</vt:lpstr>
      <vt:lpstr>SVM, linear</vt:lpstr>
      <vt:lpstr>SVM, linear</vt:lpstr>
      <vt:lpstr>SVM, linear</vt:lpstr>
      <vt:lpstr>KNeighborsClassifier, n=5</vt:lpstr>
      <vt:lpstr>KNeighborsClassifier, n=5</vt:lpstr>
      <vt:lpstr>KNeighborsClassifier, n=3</vt:lpstr>
      <vt:lpstr>DecisionTreeClassifier</vt:lpstr>
      <vt:lpstr>MLPClassifier, </vt:lpstr>
      <vt:lpstr>Annie’s Gestures</vt:lpstr>
      <vt:lpstr>MLPClassifier, </vt:lpstr>
      <vt:lpstr>KNeighborsClassifier, n=3</vt:lpstr>
      <vt:lpstr>KNeighborsClassifier, n=5</vt:lpstr>
      <vt:lpstr>Generalizing</vt:lpstr>
      <vt:lpstr>Train on all of Jon’s  Test on 1 fold of Annie’s</vt:lpstr>
      <vt:lpstr>MLPClassifier</vt:lpstr>
      <vt:lpstr>SVM, linear</vt:lpstr>
      <vt:lpstr>KNeighborsClassifier, k=5</vt:lpstr>
      <vt:lpstr>KNeighborsClassifier, k=3</vt:lpstr>
      <vt:lpstr>Train on all of Annie’s  Test on 1 fold of Jon’s</vt:lpstr>
      <vt:lpstr>SVM, linear</vt:lpstr>
      <vt:lpstr>KNeighborsClassifier, k=3</vt:lpstr>
      <vt:lpstr>KNeighborsClassifier, k=5</vt:lpstr>
      <vt:lpstr>KNeighborsClassifier, k=5</vt:lpstr>
      <vt:lpstr>SVM, linear</vt:lpstr>
      <vt:lpstr>Reflections</vt:lpstr>
      <vt:lpstr>Impact of Training Sample Size</vt:lpstr>
      <vt:lpstr>Jon’s Gestures, MLPClassifier,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A4</dc:title>
  <dc:creator>Annie R</dc:creator>
  <cp:lastModifiedBy>Annie R</cp:lastModifiedBy>
  <cp:revision>13</cp:revision>
  <dcterms:created xsi:type="dcterms:W3CDTF">2019-05-23T23:52:15Z</dcterms:created>
  <dcterms:modified xsi:type="dcterms:W3CDTF">2019-05-28T16:00:53Z</dcterms:modified>
</cp:coreProperties>
</file>